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5"/>
  </p:notesMasterIdLst>
  <p:handoutMasterIdLst>
    <p:handoutMasterId r:id="rId46"/>
  </p:handoutMasterIdLst>
  <p:sldIdLst>
    <p:sldId id="274" r:id="rId4"/>
    <p:sldId id="276" r:id="rId5"/>
    <p:sldId id="353" r:id="rId6"/>
    <p:sldId id="389" r:id="rId7"/>
    <p:sldId id="395" r:id="rId8"/>
    <p:sldId id="394" r:id="rId9"/>
    <p:sldId id="397" r:id="rId10"/>
    <p:sldId id="396" r:id="rId11"/>
    <p:sldId id="398" r:id="rId12"/>
    <p:sldId id="399" r:id="rId13"/>
    <p:sldId id="403" r:id="rId14"/>
    <p:sldId id="400" r:id="rId15"/>
    <p:sldId id="411" r:id="rId16"/>
    <p:sldId id="426" r:id="rId17"/>
    <p:sldId id="404" r:id="rId18"/>
    <p:sldId id="402" r:id="rId19"/>
    <p:sldId id="405" r:id="rId20"/>
    <p:sldId id="406" r:id="rId21"/>
    <p:sldId id="416" r:id="rId22"/>
    <p:sldId id="417" r:id="rId23"/>
    <p:sldId id="418" r:id="rId24"/>
    <p:sldId id="419" r:id="rId25"/>
    <p:sldId id="420" r:id="rId26"/>
    <p:sldId id="421" r:id="rId27"/>
    <p:sldId id="422" r:id="rId28"/>
    <p:sldId id="423" r:id="rId29"/>
    <p:sldId id="424" r:id="rId30"/>
    <p:sldId id="425" r:id="rId31"/>
    <p:sldId id="431" r:id="rId32"/>
    <p:sldId id="407" r:id="rId33"/>
    <p:sldId id="428" r:id="rId34"/>
    <p:sldId id="429" r:id="rId35"/>
    <p:sldId id="430" r:id="rId36"/>
    <p:sldId id="408" r:id="rId37"/>
    <p:sldId id="415" r:id="rId38"/>
    <p:sldId id="410" r:id="rId39"/>
    <p:sldId id="427" r:id="rId40"/>
    <p:sldId id="349" r:id="rId41"/>
    <p:sldId id="432" r:id="rId42"/>
    <p:sldId id="413" r:id="rId43"/>
    <p:sldId id="414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73" d="100"/>
          <a:sy n="73" d="100"/>
        </p:scale>
        <p:origin x="40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2/4/2017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02266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25391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63828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2/4/2017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28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038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55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8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 smtClean="0">
                <a:solidFill>
                  <a:srgbClr val="F3BE60"/>
                </a:solidFill>
              </a:rPr>
              <a:t>Въпроси</a:t>
            </a:r>
            <a:r>
              <a:rPr lang="en-US" sz="6600" b="1" dirty="0" smtClean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533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34937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judge.softuni.bg/Contests/150/First-Steps-in-Codin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3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57.png"/><Relationship Id="rId7" Type="http://schemas.openxmlformats.org/officeDocument/2006/relationships/image" Target="../media/image50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23" Type="http://schemas.openxmlformats.org/officeDocument/2006/relationships/image" Target="../media/image58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56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1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s://softuni.bg/forum" TargetMode="Externa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1.png"/><Relationship Id="rId5" Type="http://schemas.openxmlformats.org/officeDocument/2006/relationships/hyperlink" Target="https://www.facebook.com/SoftwareUniversity" TargetMode="External"/><Relationship Id="rId15" Type="http://schemas.openxmlformats.org/officeDocument/2006/relationships/image" Target="../media/image63.png"/><Relationship Id="rId10" Type="http://schemas.openxmlformats.org/officeDocument/2006/relationships/image" Target="../media/image60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Relationship Id="rId14" Type="http://schemas.openxmlformats.org/officeDocument/2006/relationships/hyperlink" Target="https://softuni.b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pycharm/download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762000"/>
            <a:ext cx="7910299" cy="1095352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Първи стъпки в кодирането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92193"/>
            <a:ext cx="7910299" cy="1311301"/>
          </a:xfrm>
        </p:spPr>
        <p:txBody>
          <a:bodyPr>
            <a:normAutofit/>
          </a:bodyPr>
          <a:lstStyle/>
          <a:p>
            <a:r>
              <a:rPr lang="bg-BG" dirty="0" smtClean="0"/>
              <a:t>Да напишем първата си програма със </a:t>
            </a:r>
            <a:r>
              <a:rPr lang="en-US" dirty="0" smtClean="0"/>
              <a:t>Python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6447" y="3906914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6" name="Picture 2" descr="http://www.bravr.com/wp-content/uploads/178974500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075" y="4114800"/>
            <a:ext cx="4132461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9"/>
              </a:rPr>
              <a:t>http://</a:t>
            </a:r>
            <a:r>
              <a:rPr lang="en-US" sz="1800" dirty="0" smtClean="0">
                <a:hlinkClick r:id="rId9"/>
              </a:rPr>
              <a:t>softuni.bg</a:t>
            </a:r>
            <a:endParaRPr lang="en-US" sz="1800" dirty="0"/>
          </a:p>
        </p:txBody>
      </p:sp>
      <p:sp>
        <p:nvSpPr>
          <p:cNvPr id="14" name="TextBox 13"/>
          <p:cNvSpPr txBox="1"/>
          <p:nvPr/>
        </p:nvSpPr>
        <p:spPr>
          <a:xfrm rot="576164">
            <a:off x="4765524" y="3618778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2743200"/>
            <a:ext cx="3998999" cy="1752600"/>
          </a:xfrm>
        </p:spPr>
        <p:txBody>
          <a:bodyPr>
            <a:normAutofit/>
          </a:bodyPr>
          <a:lstStyle/>
          <a:p>
            <a:r>
              <a:rPr lang="bg-BG" sz="3200" dirty="0" smtClean="0"/>
              <a:t>Сорс кодът на </a:t>
            </a:r>
            <a:r>
              <a:rPr lang="bg-BG" sz="3200" dirty="0" smtClean="0"/>
              <a:t>програма</a:t>
            </a:r>
            <a:r>
              <a:rPr lang="bg-BG" sz="3200" dirty="0" smtClean="0"/>
              <a:t>та</a:t>
            </a:r>
            <a:r>
              <a:rPr lang="bg-BG" sz="3200" dirty="0" smtClean="0"/>
              <a:t> </a:t>
            </a:r>
            <a:r>
              <a:rPr lang="bg-BG" sz="3200" dirty="0" smtClean="0"/>
              <a:t>се пише </a:t>
            </a:r>
            <a:r>
              <a:rPr lang="bg-BG" sz="3200" dirty="0" smtClean="0"/>
              <a:t>в този файл</a:t>
            </a:r>
          </a:p>
          <a:p>
            <a:pPr marL="0" lvl="1" indent="0">
              <a:buClr>
                <a:srgbClr val="F2B254"/>
              </a:buClr>
              <a:buSzPct val="100000"/>
              <a:buNone/>
            </a:pP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Писане на програмен код</a:t>
            </a:r>
            <a:endParaRPr lang="en-US" dirty="0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280" y="1891115"/>
            <a:ext cx="7696200" cy="409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8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Напишете следния код: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Писане на програмен код (2)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875213" y="1182497"/>
            <a:ext cx="4495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print("Hello Python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1906765"/>
            <a:ext cx="8534400" cy="454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1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За стартиране на програмата натиснете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[Alt + Shift + F10]</a:t>
            </a:r>
          </a:p>
          <a:p>
            <a:pPr marL="0" indent="0">
              <a:buNone/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sz="3200" dirty="0" smtClean="0"/>
              <a:t>Резултатът </a:t>
            </a:r>
            <a:r>
              <a:rPr lang="bg-BG" sz="3200" dirty="0" smtClean="0"/>
              <a:t>ще се изпише на </a:t>
            </a:r>
            <a:r>
              <a:rPr lang="bg-BG" sz="3200" dirty="0" smtClean="0"/>
              <a:t>конзолата (</a:t>
            </a:r>
            <a:r>
              <a:rPr lang="bg-BG" sz="3200" dirty="0" err="1" smtClean="0"/>
              <a:t>подпрозореца</a:t>
            </a:r>
            <a:r>
              <a:rPr lang="bg-BG" sz="3200" dirty="0" smtClean="0"/>
              <a:t> отдолу</a:t>
            </a:r>
            <a:r>
              <a:rPr lang="bg-BG" sz="3200" dirty="0" smtClean="0"/>
              <a:t>):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Стартиране на програмата</a:t>
            </a:r>
            <a:endParaRPr lang="en-US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428" y="2085862"/>
            <a:ext cx="1552792" cy="809738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2" y="4214243"/>
            <a:ext cx="10058400" cy="167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1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Тествайте кода си в онлайн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judge.softuni.bg/Contests/150/First-Steps-in-Coding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Тестване на програмата в </a:t>
            </a:r>
            <a:r>
              <a:rPr lang="en-US" dirty="0" smtClean="0"/>
              <a:t>Judge</a:t>
            </a:r>
            <a:endParaRPr lang="en-US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097" y="2667000"/>
            <a:ext cx="7029454" cy="373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7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Конзолни програмки със </a:t>
            </a: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Упражнения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7" name="Картина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75844"/>
            <a:ext cx="7086600" cy="3776754"/>
          </a:xfrm>
          <a:prstGeom prst="rect">
            <a:avLst/>
          </a:prstGeom>
        </p:spPr>
      </p:pic>
      <p:pic>
        <p:nvPicPr>
          <p:cNvPr id="8" name="Картина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9274" y="1371600"/>
            <a:ext cx="89058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6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5702117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Да направим графична програмка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284" y="914400"/>
            <a:ext cx="8435128" cy="443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9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13" y="1143000"/>
            <a:ext cx="5141999" cy="2329166"/>
          </a:xfrm>
        </p:spPr>
        <p:txBody>
          <a:bodyPr anchor="ctr" anchorCtr="0"/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Конзолните приложения</a:t>
            </a:r>
            <a:r>
              <a:rPr lang="bg-BG" dirty="0" smtClean="0"/>
              <a:t> четат входните си данни и отпечатват изхода си на текстова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конзола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Конзолни и настолни приложения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690" y="1374383"/>
            <a:ext cx="5504722" cy="1864866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690" y="3700766"/>
            <a:ext cx="5504722" cy="27000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9013" y="3899647"/>
            <a:ext cx="5141999" cy="2289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24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400" dirty="0">
                <a:solidFill>
                  <a:srgbClr val="FBEEC9">
                    <a:lumMod val="75000"/>
                  </a:srgbClr>
                </a:solidFill>
              </a:rPr>
              <a:t>Настолните (</a:t>
            </a: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desktop) </a:t>
            </a:r>
            <a:r>
              <a:rPr lang="bg-BG" sz="3400" dirty="0">
                <a:solidFill>
                  <a:srgbClr val="FBEEC9">
                    <a:lumMod val="75000"/>
                  </a:srgbClr>
                </a:solidFill>
              </a:rPr>
              <a:t>приложения</a:t>
            </a:r>
            <a:r>
              <a:rPr lang="bg-BG" sz="3400" dirty="0">
                <a:solidFill>
                  <a:prstClr val="white"/>
                </a:solidFill>
              </a:rPr>
              <a:t> имат графичен потребителски интерфейс (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GUI</a:t>
            </a:r>
            <a:r>
              <a:rPr lang="en-US" sz="3400" dirty="0">
                <a:solidFill>
                  <a:prstClr val="white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913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800" dirty="0" smtClean="0"/>
              <a:t>Създаване на </a:t>
            </a:r>
            <a:r>
              <a:rPr lang="en-US" sz="3800" dirty="0" smtClean="0"/>
              <a:t>Windows Forms </a:t>
            </a:r>
            <a:r>
              <a:rPr lang="bg-BG" sz="3800" dirty="0" smtClean="0"/>
              <a:t>приложение</a:t>
            </a:r>
            <a:endParaRPr lang="en-US" sz="3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642" y="1169895"/>
            <a:ext cx="9359619" cy="527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0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Редактор за потребителски интерфейс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617980" y="1066800"/>
            <a:ext cx="8952865" cy="540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1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Поставяне на контроли във формата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847090" y="1132840"/>
            <a:ext cx="10494645" cy="534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4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8570998" cy="553001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bg-BG" dirty="0"/>
              <a:t>Какво означава да програмираме?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Първа програмка със </a:t>
            </a:r>
            <a:r>
              <a:rPr lang="en-US" dirty="0" smtClean="0"/>
              <a:t>Python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Да направим конзолна програма</a:t>
            </a:r>
          </a:p>
          <a:p>
            <a:pPr marL="712788" lvl="1" indent="-409575"/>
            <a:r>
              <a:rPr lang="bg-BG" dirty="0" smtClean="0"/>
              <a:t>Създаване на конзолна </a:t>
            </a:r>
            <a:r>
              <a:rPr lang="en-US" dirty="0" smtClean="0"/>
              <a:t>Python </a:t>
            </a:r>
            <a:r>
              <a:rPr lang="bg-BG" dirty="0" smtClean="0"/>
              <a:t>програма</a:t>
            </a:r>
          </a:p>
          <a:p>
            <a:pPr marL="712788" lvl="1" indent="-409575"/>
            <a:r>
              <a:rPr lang="bg-BG" dirty="0" smtClean="0"/>
              <a:t>Стартиране на програмата</a:t>
            </a:r>
          </a:p>
          <a:p>
            <a:pPr marL="712788" lvl="1" indent="-409575"/>
            <a:r>
              <a:rPr lang="bg-BG" dirty="0" smtClean="0"/>
              <a:t>Тестване в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Да напишем графична програма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Да напишем уеб приложение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95" y="1905000"/>
            <a:ext cx="3292917" cy="42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2" y="1271402"/>
            <a:ext cx="3846600" cy="5129398"/>
          </a:xfrm>
        </p:spPr>
        <p:txBody>
          <a:bodyPr anchor="ctr" anchorCtr="0">
            <a:normAutofit fontScale="92500"/>
          </a:bodyPr>
          <a:lstStyle/>
          <a:p>
            <a:pPr lvl="0"/>
            <a:r>
              <a:rPr lang="bg-BG" dirty="0" smtClean="0"/>
              <a:t>Задаваме имена </a:t>
            </a:r>
            <a:r>
              <a:rPr lang="bg-BG" dirty="0"/>
              <a:t>на текстовите полета: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textBox1</a:t>
            </a:r>
            <a:r>
              <a:rPr lang="bg-BG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textBox2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textBoxSum</a:t>
            </a:r>
            <a:endParaRPr lang="en-US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0"/>
            <a:r>
              <a:rPr lang="bg-BG" dirty="0" smtClean="0"/>
              <a:t>Име </a:t>
            </a:r>
            <a:r>
              <a:rPr lang="bg-BG" dirty="0"/>
              <a:t>на бутона: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buttonCalculate</a:t>
            </a:r>
            <a:endParaRPr lang="en-US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0"/>
            <a:r>
              <a:rPr lang="bg-BG" dirty="0" smtClean="0"/>
              <a:t>Име </a:t>
            </a:r>
            <a:r>
              <a:rPr lang="bg-BG" dirty="0"/>
              <a:t>на формата: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FormCalculate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Задаване на имена на контролите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189412" y="1600200"/>
            <a:ext cx="7505937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5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151399" cy="5570355"/>
          </a:xfrm>
        </p:spPr>
        <p:txBody>
          <a:bodyPr/>
          <a:lstStyle/>
          <a:p>
            <a:pPr lvl="0"/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buttonCalculate</a:t>
            </a:r>
            <a:r>
              <a:rPr lang="bg-BG" noProof="1" smtClean="0"/>
              <a:t> </a:t>
            </a:r>
            <a:r>
              <a:rPr lang="bg-BG" noProof="1" smtClean="0">
                <a:sym typeface="Wingdings" panose="05000000000000000000" pitchFamily="2" charset="2"/>
              </a:rPr>
              <a:t></a:t>
            </a:r>
            <a:r>
              <a:rPr lang="bg-BG" noProof="1" smtClean="0"/>
              <a:t> "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</a:rPr>
              <a:t>Calculate</a:t>
            </a:r>
            <a:r>
              <a:rPr lang="bg-BG" noProof="1" smtClean="0"/>
              <a:t>"</a:t>
            </a:r>
          </a:p>
          <a:p>
            <a:pPr lvl="0"/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label1</a:t>
            </a:r>
            <a:r>
              <a:rPr lang="bg-BG" noProof="1" smtClean="0"/>
              <a:t> </a:t>
            </a:r>
            <a:r>
              <a:rPr lang="bg-BG" noProof="1" smtClean="0">
                <a:sym typeface="Wingdings" panose="05000000000000000000" pitchFamily="2" charset="2"/>
              </a:rPr>
              <a:t></a:t>
            </a:r>
            <a:r>
              <a:rPr lang="bg-BG" noProof="1" smtClean="0"/>
              <a:t> "</a:t>
            </a:r>
            <a:r>
              <a:rPr lang="bg-BG" b="1" noProof="1" smtClean="0"/>
              <a:t>+</a:t>
            </a:r>
            <a:r>
              <a:rPr lang="bg-BG" noProof="1" smtClean="0"/>
              <a:t>"</a:t>
            </a:r>
          </a:p>
          <a:p>
            <a:pPr lvl="0"/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label2</a:t>
            </a:r>
            <a:r>
              <a:rPr lang="bg-BG" noProof="1" smtClean="0"/>
              <a:t> </a:t>
            </a:r>
            <a:r>
              <a:rPr lang="bg-BG" noProof="1" smtClean="0">
                <a:sym typeface="Wingdings" panose="05000000000000000000" pitchFamily="2" charset="2"/>
              </a:rPr>
              <a:t></a:t>
            </a:r>
            <a:r>
              <a:rPr lang="bg-BG" noProof="1" smtClean="0"/>
              <a:t> "</a:t>
            </a:r>
            <a:r>
              <a:rPr lang="bg-BG" b="1" noProof="1" smtClean="0"/>
              <a:t>=</a:t>
            </a:r>
            <a:r>
              <a:rPr lang="bg-BG" noProof="1" smtClean="0"/>
              <a:t>"</a:t>
            </a:r>
          </a:p>
          <a:p>
            <a:pPr lvl="0"/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Form1</a:t>
            </a:r>
            <a:r>
              <a:rPr lang="bg-BG" noProof="1" smtClean="0"/>
              <a:t> </a:t>
            </a:r>
            <a:r>
              <a:rPr lang="bg-BG" noProof="1" smtClean="0">
                <a:sym typeface="Wingdings" panose="05000000000000000000" pitchFamily="2" charset="2"/>
              </a:rPr>
              <a:t></a:t>
            </a:r>
            <a:r>
              <a:rPr lang="bg-BG" noProof="1" smtClean="0"/>
              <a:t> "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</a:rPr>
              <a:t>Sumator</a:t>
            </a:r>
            <a:r>
              <a:rPr lang="bg-BG" noProof="1" smtClean="0"/>
              <a:t>"</a:t>
            </a:r>
            <a:endParaRPr lang="bg-BG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Задаване на заглавия (</a:t>
            </a:r>
            <a:r>
              <a:rPr lang="en-US" dirty="0" smtClean="0"/>
              <a:t>Text)</a:t>
            </a:r>
            <a:r>
              <a:rPr lang="bg-BG" dirty="0" smtClean="0"/>
              <a:t> в контролите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891046" y="1981200"/>
            <a:ext cx="7689766" cy="443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2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Визуално подреждане </a:t>
            </a:r>
            <a:r>
              <a:rPr lang="bg-BG" dirty="0" smtClean="0"/>
              <a:t>на контролите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90625" y="1261462"/>
            <a:ext cx="9780587" cy="513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8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Стартираме приложението с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[Ctrl+F5]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bg-BG" dirty="0" smtClean="0"/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bg-BG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bg-BG" dirty="0" smtClean="0"/>
              <a:t>Приложението тръгва, но не работи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Не е зададено какво да се случва при натискане на бутона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Тестване на приложението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324225" y="2159000"/>
            <a:ext cx="5540375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0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bg-BG" sz="3000" dirty="0" smtClean="0"/>
              <a:t>Кликваме 2 пъти върху бутона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[Calculate]</a:t>
            </a:r>
            <a:r>
              <a:rPr lang="bg-BG" sz="3000" dirty="0" smtClean="0"/>
              <a:t>, за да напишем </a:t>
            </a:r>
            <a:r>
              <a:rPr lang="en-US" sz="3000" dirty="0" smtClean="0"/>
              <a:t>C# </a:t>
            </a:r>
            <a:r>
              <a:rPr lang="bg-BG" sz="3000" dirty="0" smtClean="0"/>
              <a:t>кода, който ще сумира числата при натискане на бутона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Сумиране на числата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506662" y="2254661"/>
            <a:ext cx="7175500" cy="427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Пишем </a:t>
            </a:r>
            <a:r>
              <a:rPr lang="en-US" dirty="0" smtClean="0"/>
              <a:t>C# </a:t>
            </a:r>
            <a:r>
              <a:rPr lang="bg-BG" dirty="0" smtClean="0"/>
              <a:t>кода за бутона </a:t>
            </a:r>
            <a:r>
              <a:rPr lang="en-US" dirty="0" smtClean="0"/>
              <a:t>[Calculate]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293812" y="1196788"/>
            <a:ext cx="9559013" cy="52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7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Стартираме с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[Ctrl+F5]</a:t>
            </a:r>
            <a:r>
              <a:rPr lang="bg-BG" dirty="0" smtClean="0"/>
              <a:t> и тестваме приложението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Тестваме приложението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33655" y="2057403"/>
            <a:ext cx="4080510" cy="200152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6451842" y="2057400"/>
            <a:ext cx="4053205" cy="198755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927417" y="4371540"/>
            <a:ext cx="4065905" cy="1994338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5686670" y="4371541"/>
            <a:ext cx="5589342" cy="199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3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800" dirty="0" smtClean="0"/>
              <a:t>Промяна в кода: хващане на грешни числа</a:t>
            </a:r>
            <a:endParaRPr lang="en-US" sz="3800" dirty="0"/>
          </a:p>
        </p:txBody>
      </p:sp>
      <p:sp>
        <p:nvSpPr>
          <p:cNvPr id="7" name="Rectangle 6"/>
          <p:cNvSpPr/>
          <p:nvPr/>
        </p:nvSpPr>
        <p:spPr>
          <a:xfrm>
            <a:off x="684212" y="1187127"/>
            <a:ext cx="10867799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try</a:t>
            </a:r>
            <a:endParaRPr lang="bg-BG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var num1 = decimal.Parse(this.textBox1.Text);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var num2 = decimal.Parse(this.textBox2.Text);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var sum = num1 + num2;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textBoxSum.Text = sum.ToString();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catch (Exception)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textBoxSum.Text = "error";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1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Вече приложението работи коректно</a:t>
            </a:r>
          </a:p>
          <a:p>
            <a:pPr lvl="1"/>
            <a:r>
              <a:rPr lang="bg-BG" dirty="0" smtClean="0"/>
              <a:t>При въвеждане на числа, те се сумират коректно</a:t>
            </a:r>
          </a:p>
          <a:p>
            <a:pPr lvl="1"/>
            <a:r>
              <a:rPr lang="bg-BG" dirty="0" smtClean="0"/>
              <a:t>При грешни числа резултатът е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error</a:t>
            </a:r>
            <a:r>
              <a:rPr lang="bg-BG" dirty="0" smtClean="0"/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Тестваме приложението отново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12812" y="3566160"/>
            <a:ext cx="4847664" cy="237744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352857" y="3566160"/>
            <a:ext cx="4846955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5032198"/>
            <a:ext cx="10363200" cy="820600"/>
          </a:xfrm>
        </p:spPr>
        <p:txBody>
          <a:bodyPr/>
          <a:lstStyle/>
          <a:p>
            <a:r>
              <a:rPr lang="bg-BG" dirty="0" smtClean="0"/>
              <a:t>Графично приложение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bg-BG" dirty="0" smtClean="0"/>
              <a:t>Упражнение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727009" y="636494"/>
            <a:ext cx="7348603" cy="40415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142907" y="1595663"/>
            <a:ext cx="5007599" cy="24558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74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84114"/>
            <a:ext cx="8938472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Какво означава</a:t>
            </a:r>
            <a:br>
              <a:rPr lang="bg-BG" dirty="0" smtClean="0"/>
            </a:br>
            <a:r>
              <a:rPr lang="bg-BG" dirty="0" smtClean="0"/>
              <a:t>"да програмираме"?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88" y="921714"/>
            <a:ext cx="3524026" cy="3637568"/>
          </a:xfrm>
          <a:prstGeom prst="rect">
            <a:avLst/>
          </a:prstGeom>
        </p:spPr>
      </p:pic>
      <p:pic>
        <p:nvPicPr>
          <p:cNvPr id="2050" name="Picture 2" descr="http://leusd.scoa.schoolfusion.us/modules/groups/homepagefiles/cms/568543/Image/codingBlu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65" y="1150314"/>
            <a:ext cx="3577914" cy="3180368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du.stemjobs.com/wp-content/uploads/2015/05/cod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902" y="2044682"/>
            <a:ext cx="3790950" cy="213273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5625917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Да </a:t>
            </a:r>
            <a:r>
              <a:rPr lang="bg-BG" smtClean="0"/>
              <a:t>направим уеб приложение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084" y="1295400"/>
            <a:ext cx="7825528" cy="402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0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13" y="1066800"/>
            <a:ext cx="5141999" cy="2329166"/>
          </a:xfrm>
        </p:spPr>
        <p:txBody>
          <a:bodyPr anchor="ctr" anchorCtr="0"/>
          <a:lstStyle/>
          <a:p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Конзолните приложения</a:t>
            </a:r>
            <a:r>
              <a:rPr lang="bg-BG" sz="3200" dirty="0" smtClean="0"/>
              <a:t> четат входните си данни и отпечатват изхода си на текстова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конзола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Конзолни и уеб приложения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690" y="1295400"/>
            <a:ext cx="5504722" cy="1864866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419013" y="3581400"/>
            <a:ext cx="5141999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srgbClr val="FBEEC9">
                    <a:lumMod val="75000"/>
                  </a:srgbClr>
                </a:solidFill>
              </a:rPr>
              <a:t>Уеб</a:t>
            </a:r>
            <a:r>
              <a:rPr lang="en-US" sz="3200" dirty="0" smtClean="0">
                <a:solidFill>
                  <a:srgbClr val="FBEEC9">
                    <a:lumMod val="75000"/>
                  </a:srgbClr>
                </a:solidFill>
              </a:rPr>
              <a:t> </a:t>
            </a:r>
            <a:r>
              <a:rPr lang="bg-BG" sz="3200" dirty="0" smtClean="0">
                <a:solidFill>
                  <a:srgbClr val="FBEEC9">
                    <a:lumMod val="75000"/>
                  </a:srgbClr>
                </a:solidFill>
              </a:rPr>
              <a:t>приложенията</a:t>
            </a:r>
            <a:r>
              <a:rPr lang="bg-BG" sz="3200" dirty="0" smtClean="0">
                <a:solidFill>
                  <a:prstClr val="white"/>
                </a:solidFill>
              </a:rPr>
              <a:t> ползват уеб-базиран </a:t>
            </a:r>
            <a:r>
              <a:rPr lang="bg-BG" sz="3200" dirty="0">
                <a:solidFill>
                  <a:prstClr val="white"/>
                </a:solidFill>
              </a:rPr>
              <a:t>потребителски </a:t>
            </a:r>
            <a:r>
              <a:rPr lang="bg-BG" sz="3200" dirty="0" smtClean="0">
                <a:solidFill>
                  <a:prstClr val="white"/>
                </a:solidFill>
              </a:rPr>
              <a:t>интерфейс</a:t>
            </a:r>
          </a:p>
          <a:p>
            <a:pPr marL="914240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Работят през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уеб браузър</a:t>
            </a:r>
            <a:r>
              <a:rPr lang="bg-BG" sz="3200" dirty="0" smtClean="0">
                <a:solidFill>
                  <a:prstClr val="white"/>
                </a:solidFill>
              </a:rPr>
              <a:t> и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уеб сървър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690" y="3581672"/>
            <a:ext cx="5504722" cy="282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5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уеб приложение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1" y="1124636"/>
            <a:ext cx="9448802" cy="532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6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уеб </a:t>
            </a:r>
            <a:r>
              <a:rPr lang="bg-BG" dirty="0" smtClean="0"/>
              <a:t>приложение</a:t>
            </a:r>
            <a:r>
              <a:rPr lang="en-US" dirty="0" smtClean="0"/>
              <a:t>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095" y="1155894"/>
            <a:ext cx="6744634" cy="526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8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изглед: </a:t>
            </a:r>
            <a:r>
              <a:rPr lang="en-US" noProof="1" smtClean="0"/>
              <a:t>Index.cshtml</a:t>
            </a:r>
            <a:endParaRPr lang="en-US" noProof="1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1182497"/>
            <a:ext cx="10488489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5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действие</a:t>
            </a:r>
            <a:r>
              <a:rPr lang="en-US" dirty="0" smtClean="0"/>
              <a:t>: </a:t>
            </a:r>
            <a:r>
              <a:rPr lang="en-US" noProof="1" smtClean="0"/>
              <a:t>HomeCntroller.cs</a:t>
            </a:r>
            <a:endParaRPr lang="en-US" noProof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111335"/>
            <a:ext cx="8534400" cy="542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9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Стартираме уеб приложението с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[Ctrl+F5]</a:t>
            </a:r>
          </a:p>
          <a:p>
            <a:r>
              <a:rPr lang="bg-BG" sz="3200" dirty="0" smtClean="0"/>
              <a:t>Тестваме в уеб браузъра с различни числа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Стартиране на уеб приложението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49" y="2621056"/>
            <a:ext cx="74485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5032198"/>
            <a:ext cx="10363200" cy="820600"/>
          </a:xfrm>
        </p:spPr>
        <p:txBody>
          <a:bodyPr/>
          <a:lstStyle/>
          <a:p>
            <a:r>
              <a:rPr lang="bg-BG" dirty="0" smtClean="0"/>
              <a:t>Изграждане на уеб приложение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bg-BG" dirty="0" smtClean="0"/>
              <a:t>Упражнение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631410"/>
            <a:ext cx="7102046" cy="41691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412" y="1360447"/>
            <a:ext cx="5780087" cy="297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27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Програмиране</a:t>
            </a:r>
            <a:r>
              <a:rPr lang="bg-BG" sz="3200" dirty="0" smtClean="0"/>
              <a:t> означава да пишеш</a:t>
            </a:r>
            <a:r>
              <a:rPr lang="en-US" sz="3200" dirty="0" smtClean="0"/>
              <a:t> </a:t>
            </a:r>
            <a:r>
              <a:rPr lang="bg-BG" sz="3200" dirty="0" smtClean="0"/>
              <a:t>команди за компютъра</a:t>
            </a: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Компютърна програма е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поредица команди</a:t>
            </a:r>
            <a:endParaRPr lang="en-US" sz="3000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Използва се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език за програмиране </a:t>
            </a:r>
            <a:r>
              <a:rPr lang="bg-BG" sz="3000" dirty="0" smtClean="0"/>
              <a:t>(например </a:t>
            </a:r>
            <a:r>
              <a:rPr lang="en-US" sz="3000" dirty="0" smtClean="0"/>
              <a:t>Python</a:t>
            </a:r>
            <a:r>
              <a:rPr lang="bg-BG" sz="3000" dirty="0" smtClean="0"/>
              <a:t>)</a:t>
            </a:r>
            <a:r>
              <a:rPr lang="en-US" sz="3000" dirty="0" smtClean="0"/>
              <a:t> </a:t>
            </a:r>
            <a:r>
              <a:rPr lang="en-US" sz="3000" dirty="0" smtClean="0"/>
              <a:t>+</a:t>
            </a:r>
            <a:r>
              <a:rPr lang="bg-BG" sz="3000" dirty="0" smtClean="0"/>
              <a:t/>
            </a:r>
            <a:br>
              <a:rPr lang="bg-BG" sz="3000" dirty="0" smtClean="0"/>
            </a:b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среда за разработка </a:t>
            </a:r>
            <a:r>
              <a:rPr lang="bg-BG" sz="3000" dirty="0" smtClean="0"/>
              <a:t>(например </a:t>
            </a:r>
            <a:r>
              <a:rPr lang="en-US" sz="3000" dirty="0" err="1" smtClean="0"/>
              <a:t>PyCharm</a:t>
            </a:r>
            <a:r>
              <a:rPr lang="en-US" sz="3000" dirty="0" smtClean="0"/>
              <a:t>)</a:t>
            </a: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На </a:t>
            </a:r>
            <a:r>
              <a:rPr lang="en-US" sz="3200" dirty="0" smtClean="0"/>
              <a:t>Python</a:t>
            </a:r>
            <a:r>
              <a:rPr lang="en-US" sz="3200" dirty="0" smtClean="0"/>
              <a:t> </a:t>
            </a:r>
            <a:r>
              <a:rPr lang="bg-BG" sz="3200" dirty="0" smtClean="0"/>
              <a:t>командите </a:t>
            </a:r>
            <a:r>
              <a:rPr lang="bg-BG" sz="3200" dirty="0" smtClean="0"/>
              <a:t>се</a:t>
            </a:r>
            <a:r>
              <a:rPr lang="en-US" sz="3200" dirty="0" smtClean="0"/>
              <a:t> </a:t>
            </a:r>
            <a:r>
              <a:rPr lang="bg-BG" sz="3200" dirty="0" smtClean="0"/>
              <a:t>пишат във файла</a:t>
            </a:r>
            <a:endParaRPr lang="en-US" sz="3200" dirty="0" smtClean="0"/>
          </a:p>
          <a:p>
            <a:pPr marL="377887" lvl="1" indent="0">
              <a:lnSpc>
                <a:spcPct val="100000"/>
              </a:lnSpc>
              <a:buNone/>
            </a:pPr>
            <a:endParaRPr lang="en-US" dirty="0" smtClean="0"/>
          </a:p>
          <a:p>
            <a:pPr marL="377887" lvl="1" indent="0">
              <a:lnSpc>
                <a:spcPct val="100000"/>
              </a:lnSpc>
              <a:buNone/>
            </a:pPr>
            <a:endParaRPr lang="en-US" sz="30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sz="3000" dirty="0" smtClean="0"/>
              <a:t>Печатаме с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print(…)</a:t>
            </a:r>
            <a:r>
              <a:rPr lang="en-US" sz="3000" dirty="0" smtClean="0"/>
              <a:t>, </a:t>
            </a:r>
            <a:r>
              <a:rPr lang="bg-BG" sz="3000" dirty="0" smtClean="0"/>
              <a:t>стартираме с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[Alt + Shift + F10]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Какво научихме днес?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124" y="3495297"/>
            <a:ext cx="2786628" cy="206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33989" y="4258235"/>
            <a:ext cx="72178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sv-SE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'Hello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Python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!')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Първи стъпки в кодирането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812" y="1305705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212" y="1316222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84119" y="2709374"/>
            <a:ext cx="2097840" cy="932890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64403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означава "програмиране"?</a:t>
            </a:r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 smtClean="0"/>
              <a:t>Да 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програмираме</a:t>
            </a:r>
            <a:r>
              <a:rPr lang="bg-BG" dirty="0" smtClean="0"/>
              <a:t>" означава да даваме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команди</a:t>
            </a:r>
            <a:r>
              <a:rPr lang="bg-BG" dirty="0" smtClean="0"/>
              <a:t> на компютъра какво да прави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dirty="0" smtClean="0"/>
              <a:t>Командите се подреждат една след друга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Така те образуват 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компютърна програма</a:t>
            </a:r>
            <a:r>
              <a:rPr lang="bg-BG" dirty="0" smtClean="0"/>
              <a:t>"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Компютърната програма е поредица от команди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dirty="0" smtClean="0"/>
              <a:t>Програмите се пишат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език за програмиране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Например </a:t>
            </a:r>
            <a:r>
              <a:rPr lang="en-US" dirty="0" smtClean="0"/>
              <a:t>Python, C#, Java, JavaScript, PHP</a:t>
            </a:r>
            <a:r>
              <a:rPr lang="bg-BG" dirty="0" smtClean="0"/>
              <a:t>, </a:t>
            </a:r>
            <a:r>
              <a:rPr lang="en-US" dirty="0" smtClean="0"/>
              <a:t>C</a:t>
            </a:r>
            <a:r>
              <a:rPr lang="bg-BG" dirty="0" smtClean="0"/>
              <a:t>, </a:t>
            </a:r>
            <a:r>
              <a:rPr lang="en-US" dirty="0" smtClean="0"/>
              <a:t>C++, </a:t>
            </a:r>
            <a:r>
              <a:rPr lang="bg-BG" dirty="0" smtClean="0"/>
              <a:t>…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Използва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среда за програмиране </a:t>
            </a:r>
            <a:r>
              <a:rPr lang="bg-BG" dirty="0" smtClean="0"/>
              <a:t>(например </a:t>
            </a:r>
            <a:r>
              <a:rPr lang="en-US" dirty="0" smtClean="0"/>
              <a:t>Visual Studio)</a:t>
            </a:r>
            <a:endParaRPr lang="bg-BG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21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en-US" dirty="0" smtClean="0"/>
              <a:t> </a:t>
            </a:r>
            <a:r>
              <a:rPr lang="en-US" dirty="0"/>
              <a:t>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412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4" tooltip="Software University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Програма, която </a:t>
            </a:r>
            <a:r>
              <a:rPr lang="bg-BG" sz="3200" dirty="0" smtClean="0"/>
              <a:t>печата текст </a:t>
            </a:r>
            <a:endParaRPr lang="bg-BG" sz="3200" dirty="0"/>
          </a:p>
          <a:p>
            <a:endParaRPr lang="bg-BG" sz="3200" dirty="0"/>
          </a:p>
          <a:p>
            <a:pPr>
              <a:spcBef>
                <a:spcPts val="1200"/>
              </a:spcBef>
            </a:pPr>
            <a:r>
              <a:rPr lang="bg-BG" sz="3200" dirty="0"/>
              <a:t>Програма, която </a:t>
            </a:r>
            <a:r>
              <a:rPr lang="bg-BG" sz="3200" dirty="0" smtClean="0"/>
              <a:t>печата латинската азбука:</a:t>
            </a:r>
            <a:endParaRPr lang="bg-BG" sz="3200" dirty="0"/>
          </a:p>
          <a:p>
            <a:pPr>
              <a:spcBef>
                <a:spcPts val="0"/>
              </a:spcBef>
            </a:pPr>
            <a:endParaRPr lang="bg-BG" sz="3200" dirty="0"/>
          </a:p>
          <a:p>
            <a:pPr>
              <a:spcBef>
                <a:spcPts val="0"/>
              </a:spcBef>
            </a:pPr>
            <a:endParaRPr lang="bg-BG" sz="3200" dirty="0"/>
          </a:p>
          <a:p>
            <a:pPr>
              <a:spcBef>
                <a:spcPts val="0"/>
              </a:spcBef>
            </a:pPr>
            <a:r>
              <a:rPr lang="bg-BG" sz="3200" dirty="0"/>
              <a:t>Програма, която </a:t>
            </a:r>
            <a:r>
              <a:rPr lang="bg-BG" sz="3200" dirty="0" smtClean="0"/>
              <a:t>конвертира от </a:t>
            </a:r>
            <a:r>
              <a:rPr lang="bg-BG" sz="3200" dirty="0"/>
              <a:t>левове в евро</a:t>
            </a:r>
            <a:r>
              <a:rPr lang="bg-BG" sz="3200" dirty="0" smtClean="0"/>
              <a:t>: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Компютърна програма – примери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2624" y="3271152"/>
            <a:ext cx="10823576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i in map(chr, range(97, 123)):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print(i)</a:t>
            </a: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82624" y="1869757"/>
            <a:ext cx="1082357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sv-SE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sv-SE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sv-SE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sv-SE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 </a:t>
            </a:r>
            <a:r>
              <a:rPr lang="sv-SE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sv-SE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...')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81036" y="5080842"/>
            <a:ext cx="10823576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leva 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euro 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leva / </a:t>
            </a: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1.95583</a:t>
            </a: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print(euro)</a:t>
            </a: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1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Програма</a:t>
            </a:r>
            <a:r>
              <a:rPr lang="bg-BG" dirty="0"/>
              <a:t> == последователност от команди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Съдържа команди, </a:t>
            </a:r>
            <a:r>
              <a:rPr lang="bg-BG" dirty="0" smtClean="0"/>
              <a:t>пресмятания, проверки</a:t>
            </a:r>
            <a:r>
              <a:rPr lang="bg-BG" dirty="0"/>
              <a:t>, </a:t>
            </a:r>
            <a:r>
              <a:rPr lang="bg-BG" dirty="0" smtClean="0"/>
              <a:t>повторения, …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bg-BG" dirty="0" smtClean="0"/>
              <a:t>Програмите </a:t>
            </a:r>
            <a:r>
              <a:rPr lang="bg-BG" dirty="0"/>
              <a:t>се пишат </a:t>
            </a:r>
            <a:r>
              <a:rPr lang="bg-BG" dirty="0" smtClean="0"/>
              <a:t>в текстов формат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dirty="0" smtClean="0"/>
              <a:t>Текстът на програмата се нарича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сорс код</a:t>
            </a:r>
            <a:endParaRPr lang="bg-BG" dirty="0" smtClean="0"/>
          </a:p>
          <a:p>
            <a:pPr>
              <a:lnSpc>
                <a:spcPct val="100000"/>
              </a:lnSpc>
            </a:pPr>
            <a:r>
              <a:rPr lang="bg-BG" dirty="0" smtClean="0"/>
              <a:t>Сорс кодът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интерпретира</a:t>
            </a:r>
            <a:r>
              <a:rPr lang="bg-BG" dirty="0" smtClean="0"/>
              <a:t> (изпълнява се директно)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dirty="0" smtClean="0"/>
              <a:t>Например </a:t>
            </a:r>
            <a:r>
              <a:rPr lang="sv-SE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python program.py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bg-BG" noProof="1" smtClean="0">
                <a:latin typeface="Consolas" panose="020B0609020204030204" pitchFamily="49" charset="0"/>
              </a:rPr>
              <a:t>инзпълнява програмата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bg-BG" dirty="0" smtClean="0"/>
              <a:t>Или се компилира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Например в </a:t>
            </a:r>
            <a:r>
              <a:rPr lang="sv-SE" dirty="0" smtClean="0"/>
              <a:t>C# </a:t>
            </a:r>
            <a:r>
              <a:rPr lang="en-US" dirty="0" err="1" smtClean="0"/>
              <a:t>Program.cs</a:t>
            </a:r>
            <a:r>
              <a:rPr lang="en-US" dirty="0" smtClean="0"/>
              <a:t> </a:t>
            </a:r>
            <a:r>
              <a:rPr lang="bg-BG" dirty="0" smtClean="0"/>
              <a:t>се компилира до </a:t>
            </a:r>
            <a:r>
              <a:rPr lang="sv-SE" dirty="0" smtClean="0"/>
              <a:t>Program.exe</a:t>
            </a:r>
            <a:endParaRPr lang="bg-BG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Компютърни програми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58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114800"/>
            <a:ext cx="10363200" cy="820600"/>
          </a:xfrm>
        </p:spPr>
        <p:txBody>
          <a:bodyPr/>
          <a:lstStyle/>
          <a:p>
            <a:r>
              <a:rPr lang="bg-BG" dirty="0" smtClean="0"/>
              <a:t>Да направим конзолна програмка</a:t>
            </a:r>
            <a:endParaRPr lang="en-US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153" y="2286000"/>
            <a:ext cx="11614520" cy="95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0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За да програмирате, ви трябва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среда за разработка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Integrated Development Environment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IDE</a:t>
            </a:r>
            <a:r>
              <a:rPr lang="en-US" dirty="0" smtClean="0"/>
              <a:t>)</a:t>
            </a:r>
          </a:p>
          <a:p>
            <a:pPr lvl="1"/>
            <a:r>
              <a:rPr lang="bg-BG" dirty="0" smtClean="0"/>
              <a:t>За </a:t>
            </a:r>
            <a:r>
              <a:rPr lang="en-US" dirty="0" smtClean="0"/>
              <a:t>Python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PyCharm</a:t>
            </a:r>
            <a:r>
              <a:rPr lang="en-US" dirty="0" smtClean="0">
                <a:sym typeface="Wingdings" panose="05000000000000000000" pitchFamily="2" charset="2"/>
              </a:rPr>
              <a:t>;</a:t>
            </a:r>
            <a:r>
              <a:rPr lang="en-US" dirty="0" smtClean="0"/>
              <a:t> C# </a:t>
            </a:r>
            <a:r>
              <a:rPr lang="en-US" dirty="0">
                <a:sym typeface="Wingdings" panose="05000000000000000000" pitchFamily="2" charset="2"/>
              </a:rPr>
              <a:t> Visual </a:t>
            </a:r>
            <a:r>
              <a:rPr lang="en-US" dirty="0" smtClean="0">
                <a:sym typeface="Wingdings" panose="05000000000000000000" pitchFamily="2" charset="2"/>
              </a:rPr>
              <a:t>Studio; </a:t>
            </a:r>
            <a:r>
              <a:rPr lang="bg-BG" dirty="0" smtClean="0">
                <a:sym typeface="Wingdings" panose="05000000000000000000" pitchFamily="2" charset="2"/>
              </a:rPr>
              <a:t>за </a:t>
            </a:r>
            <a:r>
              <a:rPr lang="en-US" dirty="0" smtClean="0">
                <a:sym typeface="Wingdings" panose="05000000000000000000" pitchFamily="2" charset="2"/>
              </a:rPr>
              <a:t>Java  </a:t>
            </a:r>
            <a:r>
              <a:rPr lang="en-US" dirty="0" err="1" smtClean="0">
                <a:sym typeface="Wingdings" panose="05000000000000000000" pitchFamily="2" charset="2"/>
              </a:rPr>
              <a:t>IntellyJ</a:t>
            </a:r>
            <a:r>
              <a:rPr lang="en-US" dirty="0" smtClean="0">
                <a:sym typeface="Wingdings" panose="05000000000000000000" pitchFamily="2" charset="2"/>
              </a:rPr>
              <a:t> Idea; </a:t>
            </a:r>
            <a:r>
              <a:rPr lang="bg-BG" dirty="0" smtClean="0">
                <a:sym typeface="Wingdings" panose="05000000000000000000" pitchFamily="2" charset="2"/>
              </a:rPr>
              <a:t>за </a:t>
            </a:r>
            <a:r>
              <a:rPr lang="en-US" dirty="0" smtClean="0">
                <a:sym typeface="Wingdings" panose="05000000000000000000" pitchFamily="2" charset="2"/>
              </a:rPr>
              <a:t>PHP  PHP Storm</a:t>
            </a:r>
            <a:endParaRPr lang="bg-BG" dirty="0" smtClean="0"/>
          </a:p>
          <a:p>
            <a:r>
              <a:rPr lang="bg-BG" dirty="0" smtClean="0"/>
              <a:t>Инсталирайте си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PyCharm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Community</a:t>
            </a:r>
            <a:endParaRPr lang="sv-SE" dirty="0"/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www.jetbrains.com/pycharm/download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Среда за разработка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5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446799" cy="5570355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bg-BG" dirty="0" smtClean="0"/>
              <a:t>Стартирайте </a:t>
            </a:r>
            <a:r>
              <a:rPr lang="en-US" dirty="0" err="1" smtClean="0"/>
              <a:t>PyCharm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bg-BG" dirty="0" smtClean="0"/>
              <a:t>Нов </a:t>
            </a:r>
            <a:r>
              <a:rPr lang="bg-BG" dirty="0" smtClean="0"/>
              <a:t>проект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[Create New Project]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Wingdings" panose="05000000000000000000" pitchFamily="2" charset="2"/>
              </a:rPr>
              <a:t>[</a:t>
            </a:r>
            <a:r>
              <a:rPr lang="bg-BG" dirty="0" smtClean="0">
                <a:sym typeface="Wingdings" panose="05000000000000000000" pitchFamily="2" charset="2"/>
              </a:rPr>
              <a:t>Въведете име и място</a:t>
            </a:r>
            <a:r>
              <a:rPr lang="en-US" dirty="0" smtClean="0">
                <a:sym typeface="Wingdings" panose="05000000000000000000" pitchFamily="2" charset="2"/>
              </a:rPr>
              <a:t>]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Wingdings" panose="05000000000000000000" pitchFamily="2" charset="2"/>
              </a:rPr>
              <a:t>[Create] 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ym typeface="Wingdings" panose="05000000000000000000" pitchFamily="2" charset="2"/>
              </a:rPr>
              <a:t>…</a:t>
            </a:r>
            <a:r>
              <a:rPr lang="bg-BG" dirty="0" smtClean="0">
                <a:sym typeface="Wingdings" panose="05000000000000000000" pitchFamily="2" charset="2"/>
              </a:rPr>
              <a:t>Чакане…</a:t>
            </a:r>
            <a:endParaRPr lang="bg-BG" dirty="0"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sym typeface="Wingdings" panose="05000000000000000000" pitchFamily="2" charset="2"/>
              </a:rPr>
              <a:t>[</a:t>
            </a:r>
            <a:r>
              <a:rPr lang="bg-BG" dirty="0" smtClean="0">
                <a:sym typeface="Wingdings" panose="05000000000000000000" pitchFamily="2" charset="2"/>
              </a:rPr>
              <a:t>Дясно копче върху името</a:t>
            </a:r>
            <a:r>
              <a:rPr lang="en-US" dirty="0" smtClean="0">
                <a:sym typeface="Wingdings" panose="05000000000000000000" pitchFamily="2" charset="2"/>
              </a:rPr>
              <a:t>]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Wingdings" panose="05000000000000000000" pitchFamily="2" charset="2"/>
              </a:rPr>
              <a:t>[New</a:t>
            </a:r>
            <a:r>
              <a:rPr lang="en-US" dirty="0">
                <a:sym typeface="Wingdings" panose="05000000000000000000" pitchFamily="2" charset="2"/>
              </a:rPr>
              <a:t>] </a:t>
            </a:r>
            <a:r>
              <a:rPr lang="en-US" dirty="0" smtClean="0">
                <a:sym typeface="Wingdings" panose="05000000000000000000" pitchFamily="2" charset="2"/>
              </a:rPr>
              <a:t> [Python File]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[</a:t>
            </a:r>
            <a:r>
              <a:rPr lang="bg-BG" dirty="0" smtClean="0"/>
              <a:t>Въведете името на файла</a:t>
            </a:r>
            <a:r>
              <a:rPr lang="sv-SE" dirty="0"/>
              <a:t>]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конзолна програма</a:t>
            </a:r>
            <a:endParaRPr lang="en-US" dirty="0"/>
          </a:p>
        </p:txBody>
      </p:sp>
      <p:pic>
        <p:nvPicPr>
          <p:cNvPr id="12" name="Картина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65"/>
          <a:stretch/>
        </p:blipFill>
        <p:spPr>
          <a:xfrm>
            <a:off x="5637212" y="1894347"/>
            <a:ext cx="6287377" cy="1361301"/>
          </a:xfrm>
          <a:prstGeom prst="rect">
            <a:avLst/>
          </a:prstGeom>
        </p:spPr>
      </p:pic>
      <p:pic>
        <p:nvPicPr>
          <p:cNvPr id="16" name="Картина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668" y="3818734"/>
            <a:ext cx="5334744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4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1148</Words>
  <Application>Microsoft Office PowerPoint</Application>
  <PresentationFormat>По избор</PresentationFormat>
  <Paragraphs>235</Paragraphs>
  <Slides>41</Slides>
  <Notes>11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Заглавия на слайдовете</vt:lpstr>
      </vt:variant>
      <vt:variant>
        <vt:i4>41</vt:i4>
      </vt:variant>
    </vt:vector>
  </HeadingPairs>
  <TitlesOfParts>
    <vt:vector size="48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Първи стъпки в кодирането</vt:lpstr>
      <vt:lpstr>Съдържание</vt:lpstr>
      <vt:lpstr>Какво означава "да програмираме"?</vt:lpstr>
      <vt:lpstr>Какво означава "програмиране"?</vt:lpstr>
      <vt:lpstr>Компютърна програма – примери</vt:lpstr>
      <vt:lpstr>Компютърни програми</vt:lpstr>
      <vt:lpstr>Да направим конзолна програмка</vt:lpstr>
      <vt:lpstr>Среда за разработка</vt:lpstr>
      <vt:lpstr>Създаване на конзолна програма</vt:lpstr>
      <vt:lpstr>Писане на програмен код</vt:lpstr>
      <vt:lpstr>Писане на програмен код (2)</vt:lpstr>
      <vt:lpstr>Стартиране на програмата</vt:lpstr>
      <vt:lpstr>Тестване на програмата в Judge</vt:lpstr>
      <vt:lpstr>Конзолни програмки със Python</vt:lpstr>
      <vt:lpstr>Да направим графична програмка</vt:lpstr>
      <vt:lpstr>Конзолни и настолни приложения</vt:lpstr>
      <vt:lpstr>Създаване на Windows Forms приложение</vt:lpstr>
      <vt:lpstr>Редактор за потребителски интерфейс</vt:lpstr>
      <vt:lpstr>Поставяне на контроли във формата</vt:lpstr>
      <vt:lpstr>Задаване на имена на контролите</vt:lpstr>
      <vt:lpstr>Задаване на заглавия (Text) в контролите</vt:lpstr>
      <vt:lpstr>Визуално подреждане на контролите</vt:lpstr>
      <vt:lpstr>Тестване на приложението</vt:lpstr>
      <vt:lpstr>Сумиране на числата</vt:lpstr>
      <vt:lpstr>Пишем C# кода за бутона [Calculate]</vt:lpstr>
      <vt:lpstr>Тестваме приложението</vt:lpstr>
      <vt:lpstr>Промяна в кода: хващане на грешни числа</vt:lpstr>
      <vt:lpstr>Тестваме приложението отново</vt:lpstr>
      <vt:lpstr>Графично приложение</vt:lpstr>
      <vt:lpstr>Да направим уеб приложение</vt:lpstr>
      <vt:lpstr>Конзолни и уеб приложения</vt:lpstr>
      <vt:lpstr>Създаване на уеб приложение</vt:lpstr>
      <vt:lpstr>Създаване на уеб приложение (2)</vt:lpstr>
      <vt:lpstr>Създаване на изглед: Index.cshtml</vt:lpstr>
      <vt:lpstr>Създаване на действие: HomeCntroller.cs</vt:lpstr>
      <vt:lpstr>Стартиране на уеб приложението</vt:lpstr>
      <vt:lpstr>Изграждане на уеб приложение</vt:lpstr>
      <vt:lpstr>Какво научихме днес?</vt:lpstr>
      <vt:lpstr>Първи стъпки в кодирането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Първи стъпки в кодирането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2017-02-04T15:42:06Z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